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75" r:id="rId4"/>
    <p:sldId id="276" r:id="rId5"/>
    <p:sldId id="277" r:id="rId6"/>
    <p:sldId id="257" r:id="rId7"/>
    <p:sldId id="258" r:id="rId8"/>
    <p:sldId id="279" r:id="rId9"/>
    <p:sldId id="270" r:id="rId10"/>
    <p:sldId id="259" r:id="rId11"/>
    <p:sldId id="262" r:id="rId12"/>
    <p:sldId id="264" r:id="rId13"/>
    <p:sldId id="265" r:id="rId14"/>
    <p:sldId id="27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6FAA0-4952-4DF0-8255-625A8A45B0B5}" v="766" dt="2018-09-06T19:18:51.928"/>
    <p1510:client id="{4C7BD6E9-9668-395D-ED41-A87597166101}" v="10" dt="2018-09-06T19:05:13.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9/10/2018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9/10/2018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9/10/2018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A2C-5B13-4811-8478-207CCC30559C}"/>
              </a:ext>
            </a:extLst>
          </p:cNvPr>
          <p:cNvSpPr>
            <a:spLocks noGrp="1"/>
          </p:cNvSpPr>
          <p:nvPr>
            <p:ph type="ctrTitle"/>
          </p:nvPr>
        </p:nvSpPr>
        <p:spPr/>
        <p:txBody>
          <a:bodyPr/>
          <a:lstStyle/>
          <a:p>
            <a:r>
              <a:rPr lang="en-US"/>
              <a:t>Whose Room is This</a:t>
            </a:r>
          </a:p>
        </p:txBody>
      </p:sp>
      <p:sp>
        <p:nvSpPr>
          <p:cNvPr id="3" name="Subtitle 2">
            <a:extLst>
              <a:ext uri="{FF2B5EF4-FFF2-40B4-BE49-F238E27FC236}">
                <a16:creationId xmlns:a16="http://schemas.microsoft.com/office/drawing/2014/main" id="{6A621C5A-27DB-4509-95C7-9C9939A0F172}"/>
              </a:ext>
            </a:extLst>
          </p:cNvPr>
          <p:cNvSpPr>
            <a:spLocks noGrp="1"/>
          </p:cNvSpPr>
          <p:nvPr>
            <p:ph type="subTitle" idx="1"/>
          </p:nvPr>
        </p:nvSpPr>
        <p:spPr/>
        <p:txBody>
          <a:bodyPr/>
          <a:lstStyle/>
          <a:p>
            <a:r>
              <a:rPr lang="en-US"/>
              <a:t>Lesson 1.1 </a:t>
            </a:r>
          </a:p>
        </p:txBody>
      </p:sp>
    </p:spTree>
    <p:extLst>
      <p:ext uri="{BB962C8B-B14F-4D97-AF65-F5344CB8AC3E}">
        <p14:creationId xmlns:p14="http://schemas.microsoft.com/office/powerpoint/2010/main" val="930349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93" name="Rectangle 145">
            <a:extLst>
              <a:ext uri="{FF2B5EF4-FFF2-40B4-BE49-F238E27FC236}">
                <a16:creationId xmlns:a16="http://schemas.microsoft.com/office/drawing/2014/main" id="{7013A21A-6440-4CD4-9FC7-9EB2C7020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harles darwin study in kent england">
            <a:extLst>
              <a:ext uri="{FF2B5EF4-FFF2-40B4-BE49-F238E27FC236}">
                <a16:creationId xmlns:a16="http://schemas.microsoft.com/office/drawing/2014/main" id="{71029504-68CD-44ED-8270-3C5FFA2C8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414" y="-57509"/>
            <a:ext cx="6861466" cy="686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60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F198E-F7A1-4125-910D-641C0C2A76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7C3A25-D9A7-4F2D-B44C-FA8EB24C7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9DBE1E-5156-4011-ACDD-D948E654BF5E}"/>
              </a:ext>
            </a:extLst>
          </p:cNvPr>
          <p:cNvPicPr>
            <a:picLocks noChangeAspect="1"/>
          </p:cNvPicPr>
          <p:nvPr/>
        </p:nvPicPr>
        <p:blipFill>
          <a:blip r:embed="rId2"/>
          <a:stretch>
            <a:fillRect/>
          </a:stretch>
        </p:blipFill>
        <p:spPr>
          <a:xfrm>
            <a:off x="2682539" y="193806"/>
            <a:ext cx="6498645" cy="6466153"/>
          </a:xfrm>
          <a:prstGeom prst="rect">
            <a:avLst/>
          </a:prstGeom>
        </p:spPr>
      </p:pic>
      <p:sp>
        <p:nvSpPr>
          <p:cNvPr id="12" name="Rectangle 11">
            <a:extLst>
              <a:ext uri="{FF2B5EF4-FFF2-40B4-BE49-F238E27FC236}">
                <a16:creationId xmlns:a16="http://schemas.microsoft.com/office/drawing/2014/main" id="{18E8515E-B8C8-482A-A9B5-CE57BC080A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36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5" descr="A picture containing floor, indoor, table, chair&#10;&#10;Description generated with very high confidence">
            <a:extLst>
              <a:ext uri="{FF2B5EF4-FFF2-40B4-BE49-F238E27FC236}">
                <a16:creationId xmlns:a16="http://schemas.microsoft.com/office/drawing/2014/main" id="{AC3810A2-3878-4AD3-AAC9-32BEF0ADE262}"/>
              </a:ext>
            </a:extLst>
          </p:cNvPr>
          <p:cNvPicPr>
            <a:picLocks noChangeAspect="1"/>
          </p:cNvPicPr>
          <p:nvPr/>
        </p:nvPicPr>
        <p:blipFill rotWithShape="1">
          <a:blip r:embed="rId2"/>
          <a:srcRect t="2009" b="19319"/>
          <a:stretch/>
        </p:blipFill>
        <p:spPr>
          <a:xfrm>
            <a:off x="20" y="10"/>
            <a:ext cx="12191980" cy="6857990"/>
          </a:xfrm>
          <a:prstGeom prst="rect">
            <a:avLst/>
          </a:prstGeom>
        </p:spPr>
      </p:pic>
    </p:spTree>
    <p:extLst>
      <p:ext uri="{BB962C8B-B14F-4D97-AF65-F5344CB8AC3E}">
        <p14:creationId xmlns:p14="http://schemas.microsoft.com/office/powerpoint/2010/main" val="35342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standing in front of a store&#10;&#10;Description generated with high confidence">
            <a:extLst>
              <a:ext uri="{FF2B5EF4-FFF2-40B4-BE49-F238E27FC236}">
                <a16:creationId xmlns:a16="http://schemas.microsoft.com/office/drawing/2014/main" id="{3809A435-5E45-4436-BB80-231FE569BC82}"/>
              </a:ext>
            </a:extLst>
          </p:cNvPr>
          <p:cNvPicPr>
            <a:picLocks noChangeAspect="1"/>
          </p:cNvPicPr>
          <p:nvPr/>
        </p:nvPicPr>
        <p:blipFill>
          <a:blip r:embed="rId2"/>
          <a:stretch>
            <a:fillRect/>
          </a:stretch>
        </p:blipFill>
        <p:spPr>
          <a:xfrm>
            <a:off x="1575759" y="48267"/>
            <a:ext cx="9486180" cy="6804597"/>
          </a:xfrm>
          <a:prstGeom prst="rect">
            <a:avLst/>
          </a:prstGeom>
        </p:spPr>
      </p:pic>
    </p:spTree>
    <p:extLst>
      <p:ext uri="{BB962C8B-B14F-4D97-AF65-F5344CB8AC3E}">
        <p14:creationId xmlns:p14="http://schemas.microsoft.com/office/powerpoint/2010/main" val="208497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48696" y="481218"/>
            <a:ext cx="8023123" cy="5557926"/>
          </a:xfrm>
        </p:spPr>
      </p:pic>
    </p:spTree>
    <p:extLst>
      <p:ext uri="{BB962C8B-B14F-4D97-AF65-F5344CB8AC3E}">
        <p14:creationId xmlns:p14="http://schemas.microsoft.com/office/powerpoint/2010/main" val="229700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31D4-CF08-49FB-95D7-9B11592091A6}"/>
              </a:ext>
            </a:extLst>
          </p:cNvPr>
          <p:cNvSpPr>
            <a:spLocks noGrp="1"/>
          </p:cNvSpPr>
          <p:nvPr>
            <p:ph type="title"/>
          </p:nvPr>
        </p:nvSpPr>
        <p:spPr/>
        <p:txBody>
          <a:bodyPr/>
          <a:lstStyle/>
          <a:p>
            <a:r>
              <a:rPr lang="en-US"/>
              <a:t>Unit 1: Telling Details</a:t>
            </a:r>
          </a:p>
        </p:txBody>
      </p:sp>
      <p:sp>
        <p:nvSpPr>
          <p:cNvPr id="3" name="Subtitle 2">
            <a:extLst>
              <a:ext uri="{FF2B5EF4-FFF2-40B4-BE49-F238E27FC236}">
                <a16:creationId xmlns:a16="http://schemas.microsoft.com/office/drawing/2014/main" id="{95E9D915-E2D7-4B84-966D-395C615FA8F0}"/>
              </a:ext>
            </a:extLst>
          </p:cNvPr>
          <p:cNvSpPr>
            <a:spLocks noGrp="1"/>
          </p:cNvSpPr>
          <p:nvPr>
            <p:ph idx="1"/>
          </p:nvPr>
        </p:nvSpPr>
        <p:spPr/>
        <p:txBody>
          <a:bodyPr/>
          <a:lstStyle/>
          <a:p>
            <a:r>
              <a:rPr lang="en-US"/>
              <a:t>What does the following quote mean?</a:t>
            </a:r>
          </a:p>
          <a:p>
            <a:r>
              <a:rPr lang="en-US" i="1"/>
              <a:t>"You see, but you do not observe. The distinction is clear."  </a:t>
            </a:r>
          </a:p>
          <a:p>
            <a:pPr marL="0" indent="0">
              <a:buNone/>
            </a:pPr>
            <a:r>
              <a:rPr lang="en-US" i="1"/>
              <a:t>                                                                 - Sherlock Holmes</a:t>
            </a:r>
          </a:p>
        </p:txBody>
      </p:sp>
    </p:spTree>
    <p:extLst>
      <p:ext uri="{BB962C8B-B14F-4D97-AF65-F5344CB8AC3E}">
        <p14:creationId xmlns:p14="http://schemas.microsoft.com/office/powerpoint/2010/main" val="2598746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4724-0D00-4167-9192-28F8C6DC5252}"/>
              </a:ext>
            </a:extLst>
          </p:cNvPr>
          <p:cNvSpPr>
            <a:spLocks noGrp="1"/>
          </p:cNvSpPr>
          <p:nvPr>
            <p:ph type="title"/>
          </p:nvPr>
        </p:nvSpPr>
        <p:spPr/>
        <p:txBody>
          <a:bodyPr/>
          <a:lstStyle/>
          <a:p>
            <a:r>
              <a:rPr lang="en-US"/>
              <a:t>In this unit....</a:t>
            </a:r>
          </a:p>
        </p:txBody>
      </p:sp>
      <p:sp>
        <p:nvSpPr>
          <p:cNvPr id="3" name="Content Placeholder 2">
            <a:extLst>
              <a:ext uri="{FF2B5EF4-FFF2-40B4-BE49-F238E27FC236}">
                <a16:creationId xmlns:a16="http://schemas.microsoft.com/office/drawing/2014/main" id="{BC087C4A-4311-4D10-9547-A2B4935CA74F}"/>
              </a:ext>
            </a:extLst>
          </p:cNvPr>
          <p:cNvSpPr>
            <a:spLocks noGrp="1"/>
          </p:cNvSpPr>
          <p:nvPr>
            <p:ph idx="1"/>
          </p:nvPr>
        </p:nvSpPr>
        <p:spPr/>
        <p:txBody>
          <a:bodyPr/>
          <a:lstStyle/>
          <a:p>
            <a:r>
              <a:rPr lang="en-US"/>
              <a:t>As readers of visual texts and short fiction, you will go beyond the superficial identification of visual and literary elements, such as camera angles and plot moves, and attempt to solve the mystery of how the artist and author employ their crafts to reach their audience.</a:t>
            </a:r>
          </a:p>
          <a:p>
            <a:endParaRPr lang="en-US"/>
          </a:p>
          <a:p>
            <a:pPr marL="0" indent="0">
              <a:buNone/>
            </a:pPr>
            <a:endParaRPr lang="en-US"/>
          </a:p>
        </p:txBody>
      </p:sp>
    </p:spTree>
    <p:extLst>
      <p:ext uri="{BB962C8B-B14F-4D97-AF65-F5344CB8AC3E}">
        <p14:creationId xmlns:p14="http://schemas.microsoft.com/office/powerpoint/2010/main" val="2462882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A9F2-CE34-4C80-81C4-63D2E619AB6D}"/>
              </a:ext>
            </a:extLst>
          </p:cNvPr>
          <p:cNvSpPr>
            <a:spLocks noGrp="1"/>
          </p:cNvSpPr>
          <p:nvPr>
            <p:ph type="title"/>
          </p:nvPr>
        </p:nvSpPr>
        <p:spPr/>
        <p:txBody>
          <a:bodyPr/>
          <a:lstStyle/>
          <a:p>
            <a:r>
              <a:rPr lang="en-US"/>
              <a:t>Essential Questions</a:t>
            </a:r>
          </a:p>
        </p:txBody>
      </p:sp>
      <p:sp>
        <p:nvSpPr>
          <p:cNvPr id="3" name="Content Placeholder 2">
            <a:extLst>
              <a:ext uri="{FF2B5EF4-FFF2-40B4-BE49-F238E27FC236}">
                <a16:creationId xmlns:a16="http://schemas.microsoft.com/office/drawing/2014/main" id="{C6A46035-E371-407A-83A4-D7881818A0FD}"/>
              </a:ext>
            </a:extLst>
          </p:cNvPr>
          <p:cNvSpPr>
            <a:spLocks noGrp="1"/>
          </p:cNvSpPr>
          <p:nvPr>
            <p:ph idx="1"/>
          </p:nvPr>
        </p:nvSpPr>
        <p:spPr/>
        <p:txBody>
          <a:bodyPr/>
          <a:lstStyle/>
          <a:p>
            <a:r>
              <a:rPr lang="en-US" dirty="0"/>
              <a:t>How do pivotal moments shape our identities? </a:t>
            </a:r>
          </a:p>
          <a:p>
            <a:r>
              <a:rPr lang="en-US" dirty="0"/>
              <a:t>What makes a compelling story?</a:t>
            </a:r>
          </a:p>
          <a:p>
            <a:endParaRPr lang="en-US" dirty="0"/>
          </a:p>
          <a:p>
            <a:pPr marL="0" indent="0">
              <a:buNone/>
            </a:pPr>
            <a:r>
              <a:rPr lang="en-US" b="1" dirty="0"/>
              <a:t>Before you answer the Essential Questions: </a:t>
            </a:r>
          </a:p>
          <a:p>
            <a:r>
              <a:rPr lang="en-US" dirty="0"/>
              <a:t>Make a timeline of your pivotal moments thus far. </a:t>
            </a:r>
            <a:r>
              <a:rPr lang="en-US" smtClean="0"/>
              <a:t> </a:t>
            </a:r>
            <a:endParaRPr lang="en-US"/>
          </a:p>
          <a:p>
            <a:r>
              <a:rPr lang="en-US" dirty="0"/>
              <a:t>Consider you summer reading book, what did you notice about your author? What did they do to make the story compelling? Or, what could they have done better? </a:t>
            </a:r>
          </a:p>
          <a:p>
            <a:endParaRPr lang="en-US" dirty="0"/>
          </a:p>
          <a:p>
            <a:endParaRPr lang="en-US" dirty="0"/>
          </a:p>
        </p:txBody>
      </p:sp>
    </p:spTree>
    <p:extLst>
      <p:ext uri="{BB962C8B-B14F-4D97-AF65-F5344CB8AC3E}">
        <p14:creationId xmlns:p14="http://schemas.microsoft.com/office/powerpoint/2010/main" val="362788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BD99-D86C-4B40-89FA-EDBF5BE6BE63}"/>
              </a:ext>
            </a:extLst>
          </p:cNvPr>
          <p:cNvSpPr>
            <a:spLocks noGrp="1"/>
          </p:cNvSpPr>
          <p:nvPr>
            <p:ph type="title"/>
          </p:nvPr>
        </p:nvSpPr>
        <p:spPr>
          <a:xfrm>
            <a:off x="1451579" y="804519"/>
            <a:ext cx="9603275" cy="1150835"/>
          </a:xfrm>
        </p:spPr>
        <p:txBody>
          <a:bodyPr>
            <a:normAutofit/>
          </a:bodyPr>
          <a:lstStyle/>
          <a:p>
            <a:r>
              <a:rPr lang="en-US" sz="2400"/>
              <a:t>Lesson 1.1</a:t>
            </a:r>
            <a:br>
              <a:rPr lang="en-US" sz="2400"/>
            </a:br>
            <a:r>
              <a:rPr lang="en-US"/>
              <a:t>Entry: </a:t>
            </a:r>
          </a:p>
        </p:txBody>
      </p:sp>
      <p:sp>
        <p:nvSpPr>
          <p:cNvPr id="3" name="Content Placeholder 2">
            <a:extLst>
              <a:ext uri="{FF2B5EF4-FFF2-40B4-BE49-F238E27FC236}">
                <a16:creationId xmlns:a16="http://schemas.microsoft.com/office/drawing/2014/main" id="{FD9539A5-6146-4303-9B88-45943B8A903F}"/>
              </a:ext>
            </a:extLst>
          </p:cNvPr>
          <p:cNvSpPr>
            <a:spLocks noGrp="1"/>
          </p:cNvSpPr>
          <p:nvPr>
            <p:ph idx="1"/>
          </p:nvPr>
        </p:nvSpPr>
        <p:spPr/>
        <p:txBody>
          <a:bodyPr/>
          <a:lstStyle/>
          <a:p>
            <a:r>
              <a:rPr lang="en-US" dirty="0" smtClean="0"/>
              <a:t>Go back to your timeline. For two to three pivotal moments – elaborate on how they impacted you. </a:t>
            </a:r>
          </a:p>
          <a:p>
            <a:r>
              <a:rPr lang="en-US" dirty="0" smtClean="0"/>
              <a:t>Think </a:t>
            </a:r>
            <a:r>
              <a:rPr lang="en-US" dirty="0"/>
              <a:t>of a place that is important to you. List as many descriptors as possible. </a:t>
            </a:r>
          </a:p>
          <a:p>
            <a:r>
              <a:rPr lang="en-US" dirty="0"/>
              <a:t>Consider your list of descriptors. As an outsider, not familiar to this place, what might I be able to infer based on your list? </a:t>
            </a:r>
          </a:p>
          <a:p>
            <a:pPr marL="0" indent="0">
              <a:buNone/>
            </a:pPr>
            <a:endParaRPr lang="en-US" dirty="0"/>
          </a:p>
        </p:txBody>
      </p:sp>
    </p:spTree>
    <p:extLst>
      <p:ext uri="{BB962C8B-B14F-4D97-AF65-F5344CB8AC3E}">
        <p14:creationId xmlns:p14="http://schemas.microsoft.com/office/powerpoint/2010/main" val="326905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9D6B-5773-4603-A196-D7BED5D87FA0}"/>
              </a:ext>
            </a:extLst>
          </p:cNvPr>
          <p:cNvSpPr>
            <a:spLocks noGrp="1"/>
          </p:cNvSpPr>
          <p:nvPr>
            <p:ph type="title"/>
          </p:nvPr>
        </p:nvSpPr>
        <p:spPr>
          <a:xfrm>
            <a:off x="1451524" y="148303"/>
            <a:ext cx="9603275" cy="1049235"/>
          </a:xfrm>
        </p:spPr>
        <p:txBody>
          <a:bodyPr/>
          <a:lstStyle/>
          <a:p>
            <a:r>
              <a:rPr lang="en-US" dirty="0"/>
              <a:t>Part 1: Observing a </a:t>
            </a:r>
            <a:r>
              <a:rPr lang="en-US" dirty="0" smtClean="0"/>
              <a:t> </a:t>
            </a:r>
            <a:r>
              <a:rPr lang="en-US" dirty="0"/>
              <a:t>Photographs </a:t>
            </a:r>
          </a:p>
        </p:txBody>
      </p:sp>
      <p:sp>
        <p:nvSpPr>
          <p:cNvPr id="4" name="Content Placeholder 3">
            <a:extLst>
              <a:ext uri="{FF2B5EF4-FFF2-40B4-BE49-F238E27FC236}">
                <a16:creationId xmlns:a16="http://schemas.microsoft.com/office/drawing/2014/main" id="{48C4C038-4CB8-4C8A-8889-9557D6C37D14}"/>
              </a:ext>
            </a:extLst>
          </p:cNvPr>
          <p:cNvSpPr>
            <a:spLocks noGrp="1"/>
          </p:cNvSpPr>
          <p:nvPr>
            <p:ph idx="1"/>
          </p:nvPr>
        </p:nvSpPr>
        <p:spPr/>
        <p:txBody>
          <a:bodyPr/>
          <a:lstStyle/>
          <a:p>
            <a:r>
              <a:rPr lang="en-US" sz="3200" dirty="0"/>
              <a:t>What </a:t>
            </a:r>
            <a:r>
              <a:rPr lang="en-US" sz="3200" b="1" dirty="0"/>
              <a:t>details</a:t>
            </a:r>
            <a:r>
              <a:rPr lang="en-US" sz="3200" dirty="0"/>
              <a:t> about this room and its content reveal who this person is? </a:t>
            </a:r>
          </a:p>
          <a:p>
            <a:endParaRPr lang="en-US" sz="3200" dirty="0"/>
          </a:p>
          <a:p>
            <a:r>
              <a:rPr lang="en-US" sz="3200" dirty="0"/>
              <a:t>What else might the </a:t>
            </a:r>
            <a:r>
              <a:rPr lang="en-US" sz="3200" b="1" dirty="0"/>
              <a:t>objects</a:t>
            </a:r>
            <a:r>
              <a:rPr lang="en-US" sz="3200" dirty="0"/>
              <a:t> in the room and on the walls additionally reveal about this person? </a:t>
            </a:r>
          </a:p>
          <a:p>
            <a:endParaRPr lang="en-US" dirty="0"/>
          </a:p>
          <a:p>
            <a:endParaRPr lang="en-US" dirty="0"/>
          </a:p>
        </p:txBody>
      </p:sp>
    </p:spTree>
    <p:extLst>
      <p:ext uri="{BB962C8B-B14F-4D97-AF65-F5344CB8AC3E}">
        <p14:creationId xmlns:p14="http://schemas.microsoft.com/office/powerpoint/2010/main" val="2572787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0" name="Picture 2" descr="Image result for room of anne frank">
            <a:extLst>
              <a:ext uri="{FF2B5EF4-FFF2-40B4-BE49-F238E27FC236}">
                <a16:creationId xmlns:a16="http://schemas.microsoft.com/office/drawing/2014/main" id="{0F1DE01E-9989-4B6C-B8CE-3F5F844C7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02" b="1207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33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Write about it…</a:t>
            </a:r>
            <a:endParaRPr lang="en-US" dirty="0"/>
          </a:p>
        </p:txBody>
      </p:sp>
      <p:sp>
        <p:nvSpPr>
          <p:cNvPr id="6" name="Content Placeholder 5"/>
          <p:cNvSpPr>
            <a:spLocks noGrp="1"/>
          </p:cNvSpPr>
          <p:nvPr>
            <p:ph idx="1"/>
          </p:nvPr>
        </p:nvSpPr>
        <p:spPr/>
        <p:txBody>
          <a:bodyPr/>
          <a:lstStyle/>
          <a:p>
            <a:r>
              <a:rPr lang="en-US" dirty="0" smtClean="0"/>
              <a:t>The ___________________________ reveals_____________________________.</a:t>
            </a:r>
            <a:endParaRPr lang="en-US" dirty="0"/>
          </a:p>
        </p:txBody>
      </p:sp>
    </p:spTree>
    <p:extLst>
      <p:ext uri="{BB962C8B-B14F-4D97-AF65-F5344CB8AC3E}">
        <p14:creationId xmlns:p14="http://schemas.microsoft.com/office/powerpoint/2010/main" val="82717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38">
            <a:extLst>
              <a:ext uri="{FF2B5EF4-FFF2-40B4-BE49-F238E27FC236}">
                <a16:creationId xmlns:a16="http://schemas.microsoft.com/office/drawing/2014/main"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5" name="Rectangle 44">
            <a:extLst>
              <a:ext uri="{FF2B5EF4-FFF2-40B4-BE49-F238E27FC236}">
                <a16:creationId xmlns:a16="http://schemas.microsoft.com/office/drawing/2014/main" id="{021A4066-B261-49FE-952E-A0FE3EE75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81B4579-E2EA-4BD7-94FF-0A0BEE135C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2DBB0E1-3B1D-41E0-BA1C-8B5CAF45E512}"/>
              </a:ext>
            </a:extLst>
          </p:cNvPr>
          <p:cNvSpPr>
            <a:spLocks noGrp="1"/>
          </p:cNvSpPr>
          <p:nvPr>
            <p:ph type="title"/>
          </p:nvPr>
        </p:nvSpPr>
        <p:spPr>
          <a:xfrm>
            <a:off x="1854146" y="1106444"/>
            <a:ext cx="2911931" cy="962971"/>
          </a:xfrm>
        </p:spPr>
        <p:txBody>
          <a:bodyPr vert="horz" lIns="91440" tIns="45720" rIns="91440" bIns="45720" rtlCol="0" anchor="t">
            <a:normAutofit/>
          </a:bodyPr>
          <a:lstStyle/>
          <a:p>
            <a:r>
              <a:rPr lang="en-US"/>
              <a:t>Anne Frank </a:t>
            </a:r>
          </a:p>
        </p:txBody>
      </p:sp>
      <p:sp>
        <p:nvSpPr>
          <p:cNvPr id="49" name="Rectangle 48">
            <a:extLst>
              <a:ext uri="{FF2B5EF4-FFF2-40B4-BE49-F238E27FC236}">
                <a16:creationId xmlns:a16="http://schemas.microsoft.com/office/drawing/2014/main" id="{81958111-BC13-4D45-AB27-0C2C83F9BA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134B800F-3ADB-495B-B08C-06D269FB028F}"/>
              </a:ext>
            </a:extLst>
          </p:cNvPr>
          <p:cNvSpPr>
            <a:spLocks noGrp="1"/>
          </p:cNvSpPr>
          <p:nvPr>
            <p:ph type="body" sz="half" idx="2"/>
          </p:nvPr>
        </p:nvSpPr>
        <p:spPr>
          <a:xfrm>
            <a:off x="344526" y="1109958"/>
            <a:ext cx="5122408" cy="4586424"/>
          </a:xfrm>
        </p:spPr>
        <p:txBody>
          <a:bodyPr vert="horz" lIns="91440" tIns="45720" rIns="91440" bIns="45720" rtlCol="0" anchor="t">
            <a:normAutofit/>
          </a:bodyPr>
          <a:lstStyle/>
          <a:p>
            <a:pPr marL="57150" indent="-285750">
              <a:buFont typeface="Arial" panose="020B0604020202020204" pitchFamily="34" charset="0"/>
              <a:buChar char="•"/>
            </a:pPr>
            <a:endParaRPr lang="en-US"/>
          </a:p>
          <a:p>
            <a:pPr marL="57150" indent="-285750">
              <a:buFont typeface="Arial" panose="020B0604020202020204" pitchFamily="34" charset="0"/>
              <a:buChar char="•"/>
            </a:pPr>
            <a:endParaRPr lang="en-US"/>
          </a:p>
          <a:p>
            <a:pPr marL="57150" indent="-285750">
              <a:buFont typeface="Arial" panose="020B0604020202020204" pitchFamily="34" charset="0"/>
              <a:buChar char="•"/>
            </a:pPr>
            <a:r>
              <a:rPr lang="en-US"/>
              <a:t>They lay hidden away in an attic in Basel for decades before being discovered. But now many of the belongings of Anne Frank's family -- including thousands of letters and toys -- will be displayed at the Jewish Museum in the family's hometown of Frankfurt. In an interview, SPIEGEL ONLINE spoke with Buddy Elias, Anne's closest cousin and last surviving direct relative. Elias remembers her as being "utterly playful." This photo shows Anne in 1941.</a:t>
            </a:r>
          </a:p>
        </p:txBody>
      </p:sp>
      <p:grpSp>
        <p:nvGrpSpPr>
          <p:cNvPr id="51" name="Group 50">
            <a:extLst>
              <a:ext uri="{FF2B5EF4-FFF2-40B4-BE49-F238E27FC236}">
                <a16:creationId xmlns:a16="http://schemas.microsoft.com/office/drawing/2014/main" id="{82188758-E18A-4CE5-9D03-F4BF5D887C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52" name="Rectangle 51">
              <a:extLst>
                <a:ext uri="{FF2B5EF4-FFF2-40B4-BE49-F238E27FC236}">
                  <a16:creationId xmlns:a16="http://schemas.microsoft.com/office/drawing/2014/main" id="{821513DD-C15F-4381-AEA6-ED9E5E218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ED2DE01-7F43-4858-85FC-27022DA78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2" descr="A person standing in front of a mirror posing for the camera&#10;&#10;Description generated with very high confidence">
            <a:extLst>
              <a:ext uri="{FF2B5EF4-FFF2-40B4-BE49-F238E27FC236}">
                <a16:creationId xmlns:a16="http://schemas.microsoft.com/office/drawing/2014/main" id="{5FE62CCE-538E-4A8B-A8E9-8D7D52F5D02A}"/>
              </a:ext>
            </a:extLst>
          </p:cNvPr>
          <p:cNvPicPr>
            <a:picLocks noGrp="1" noChangeAspect="1"/>
          </p:cNvPicPr>
          <p:nvPr>
            <p:ph type="pic" idx="1"/>
          </p:nvPr>
        </p:nvPicPr>
        <p:blipFill rotWithShape="1">
          <a:blip r:embed="rId3"/>
          <a:srcRect t="12258" r="-1" b="7756"/>
          <a:stretch/>
        </p:blipFill>
        <p:spPr>
          <a:xfrm>
            <a:off x="6093926" y="1116345"/>
            <a:ext cx="4821551" cy="3866172"/>
          </a:xfrm>
          <a:prstGeom prst="rect">
            <a:avLst/>
          </a:prstGeom>
        </p:spPr>
      </p:pic>
      <p:pic>
        <p:nvPicPr>
          <p:cNvPr id="55" name="Picture 54">
            <a:extLst>
              <a:ext uri="{FF2B5EF4-FFF2-40B4-BE49-F238E27FC236}">
                <a16:creationId xmlns:a16="http://schemas.microsoft.com/office/drawing/2014/main" id="{D42F4933-2ECF-4EE5-BCE4-F19E3CA609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7" name="Straight Connector 56">
            <a:extLst>
              <a:ext uri="{FF2B5EF4-FFF2-40B4-BE49-F238E27FC236}">
                <a16:creationId xmlns:a16="http://schemas.microsoft.com/office/drawing/2014/main" id="{C6FAC23C-014D-4AC5-AD1B-36F7D0E7EF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18769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122</TotalTime>
  <Words>249</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Gill Sans MT</vt:lpstr>
      <vt:lpstr>Gallery</vt:lpstr>
      <vt:lpstr>Whose Room is This</vt:lpstr>
      <vt:lpstr>Unit 1: Telling Details</vt:lpstr>
      <vt:lpstr>In this unit....</vt:lpstr>
      <vt:lpstr>Essential Questions</vt:lpstr>
      <vt:lpstr>Lesson 1.1 Entry: </vt:lpstr>
      <vt:lpstr>Part 1: Observing a  Photographs </vt:lpstr>
      <vt:lpstr>PowerPoint Presentation</vt:lpstr>
      <vt:lpstr>Write about it…</vt:lpstr>
      <vt:lpstr>Anne Frank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Whose Room is This</dc:title>
  <dc:creator>Emily Torres</dc:creator>
  <cp:lastModifiedBy>Ashley Jones</cp:lastModifiedBy>
  <cp:revision>7</cp:revision>
  <dcterms:created xsi:type="dcterms:W3CDTF">1601-01-01T00:00:00Z</dcterms:created>
  <dcterms:modified xsi:type="dcterms:W3CDTF">2018-09-10T19:55:56Z</dcterms:modified>
</cp:coreProperties>
</file>